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8"/>
  </p:notesMasterIdLst>
  <p:handoutMasterIdLst>
    <p:handoutMasterId r:id="rId9"/>
  </p:handoutMasterIdLst>
  <p:sldIdLst>
    <p:sldId id="8046" r:id="rId2"/>
    <p:sldId id="8070" r:id="rId3"/>
    <p:sldId id="8052" r:id="rId4"/>
    <p:sldId id="8074" r:id="rId5"/>
    <p:sldId id="8066" r:id="rId6"/>
    <p:sldId id="8067" r:id="rId7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46"/>
            <p14:sldId id="8070"/>
            <p14:sldId id="8052"/>
            <p14:sldId id="8074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99886" autoAdjust="0"/>
  </p:normalViewPr>
  <p:slideViewPr>
    <p:cSldViewPr snapToGrid="0">
      <p:cViewPr varScale="1">
        <p:scale>
          <a:sx n="114" d="100"/>
          <a:sy n="114" d="100"/>
        </p:scale>
        <p:origin x="1860" y="114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8" y="150"/>
            <a:ext cx="4307343" cy="340994"/>
          </a:xfrm>
          <a:prstGeom prst="rect">
            <a:avLst/>
          </a:prstGeom>
        </p:spPr>
        <p:txBody>
          <a:bodyPr vert="horz" lIns="88076" tIns="44032" rIns="88076" bIns="44032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4" y="150"/>
            <a:ext cx="4307343" cy="340994"/>
          </a:xfrm>
          <a:prstGeom prst="rect">
            <a:avLst/>
          </a:prstGeom>
        </p:spPr>
        <p:txBody>
          <a:bodyPr vert="horz" lIns="88076" tIns="44032" rIns="88076" bIns="44032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22.01.2023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8" y="6466234"/>
            <a:ext cx="4307343" cy="340992"/>
          </a:xfrm>
          <a:prstGeom prst="rect">
            <a:avLst/>
          </a:prstGeom>
        </p:spPr>
        <p:txBody>
          <a:bodyPr vert="horz" lIns="88076" tIns="44032" rIns="88076" bIns="44032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4" y="6466234"/>
            <a:ext cx="4307343" cy="340992"/>
          </a:xfrm>
          <a:prstGeom prst="rect">
            <a:avLst/>
          </a:prstGeom>
        </p:spPr>
        <p:txBody>
          <a:bodyPr vert="horz" lIns="88076" tIns="44032" rIns="88076" bIns="44032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2"/>
            <a:ext cx="4307045" cy="341543"/>
          </a:xfrm>
          <a:prstGeom prst="rect">
            <a:avLst/>
          </a:prstGeom>
        </p:spPr>
        <p:txBody>
          <a:bodyPr vert="horz" lIns="95369" tIns="47683" rIns="95369" bIns="47683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2"/>
            <a:ext cx="4307045" cy="341543"/>
          </a:xfrm>
          <a:prstGeom prst="rect">
            <a:avLst/>
          </a:prstGeom>
        </p:spPr>
        <p:txBody>
          <a:bodyPr vert="horz" lIns="95369" tIns="47683" rIns="95369" bIns="47683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22.01.2023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69" tIns="47683" rIns="95369" bIns="4768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4" y="3275987"/>
            <a:ext cx="7951469" cy="2680335"/>
          </a:xfrm>
          <a:prstGeom prst="rect">
            <a:avLst/>
          </a:prstGeom>
        </p:spPr>
        <p:txBody>
          <a:bodyPr vert="horz" lIns="95369" tIns="47683" rIns="95369" bIns="4768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1"/>
            <a:ext cx="4307045" cy="341541"/>
          </a:xfrm>
          <a:prstGeom prst="rect">
            <a:avLst/>
          </a:prstGeom>
        </p:spPr>
        <p:txBody>
          <a:bodyPr vert="horz" lIns="95369" tIns="47683" rIns="95369" bIns="47683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1"/>
            <a:ext cx="4307045" cy="341541"/>
          </a:xfrm>
          <a:prstGeom prst="rect">
            <a:avLst/>
          </a:prstGeom>
        </p:spPr>
        <p:txBody>
          <a:bodyPr vert="horz" lIns="95369" tIns="47683" rIns="95369" bIns="47683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5629992" y="6465659"/>
            <a:ext cx="4307046" cy="3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4" tIns="45701" rIns="91404" bIns="45701" anchor="b"/>
          <a:lstStyle/>
          <a:p>
            <a:pPr algn="r"/>
            <a:fld id="{23E5B785-1CE4-422D-86A7-92B51C971DFA}" type="slidenum">
              <a:rPr lang="ru-RU" sz="1200"/>
              <a:pPr algn="r"/>
              <a:t>1</a:t>
            </a:fld>
            <a:endParaRPr lang="ru-RU" sz="1200" dirty="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8663" y="511175"/>
            <a:ext cx="3403600" cy="25527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3935" y="3234604"/>
            <a:ext cx="7953772" cy="3064421"/>
          </a:xfrm>
          <a:noFill/>
          <a:ln/>
        </p:spPr>
        <p:txBody>
          <a:bodyPr lIns="91429" tIns="45714" rIns="91429" bIns="45714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122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22.01.2023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22.01.2023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22.01.2023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22.01.2023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22.01.2023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22.01.2023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22.01.2023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22.01.2023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22.01.2023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22.01.2023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22.01.2023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22.01.2023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image" Target="../media/image37.png"/><Relationship Id="rId21" Type="http://schemas.openxmlformats.org/officeDocument/2006/relationships/image" Target="../media/image19.png"/><Relationship Id="rId34" Type="http://schemas.openxmlformats.org/officeDocument/2006/relationships/image" Target="../media/image32.gif"/><Relationship Id="rId42" Type="http://schemas.openxmlformats.org/officeDocument/2006/relationships/image" Target="../media/image40.png"/><Relationship Id="rId47" Type="http://schemas.openxmlformats.org/officeDocument/2006/relationships/image" Target="../media/image4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png"/><Relationship Id="rId40" Type="http://schemas.openxmlformats.org/officeDocument/2006/relationships/image" Target="../media/image38.png"/><Relationship Id="rId45" Type="http://schemas.openxmlformats.org/officeDocument/2006/relationships/image" Target="../media/image43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2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43" Type="http://schemas.openxmlformats.org/officeDocument/2006/relationships/image" Target="../media/image41.png"/><Relationship Id="rId48" Type="http://schemas.openxmlformats.org/officeDocument/2006/relationships/image" Target="../media/image46.png"/><Relationship Id="rId8" Type="http://schemas.openxmlformats.org/officeDocument/2006/relationships/image" Target="../media/image6.png"/><Relationship Id="rId3" Type="http://schemas.openxmlformats.org/officeDocument/2006/relationships/image" Target="../media/image1.gif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png"/><Relationship Id="rId46" Type="http://schemas.openxmlformats.org/officeDocument/2006/relationships/image" Target="../media/image44.png"/><Relationship Id="rId20" Type="http://schemas.openxmlformats.org/officeDocument/2006/relationships/image" Target="../media/image18.png"/><Relationship Id="rId4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JP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ChangeArrowheads="1"/>
          </p:cNvSpPr>
          <p:nvPr/>
        </p:nvSpPr>
        <p:spPr bwMode="auto">
          <a:xfrm>
            <a:off x="1" y="0"/>
            <a:ext cx="9150350" cy="6858000"/>
          </a:xfrm>
          <a:prstGeom prst="rect">
            <a:avLst/>
          </a:prstGeom>
          <a:gradFill rotWithShape="1">
            <a:gsLst>
              <a:gs pos="0">
                <a:srgbClr val="9999FF"/>
              </a:gs>
              <a:gs pos="100000">
                <a:srgbClr val="0033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0291" tIns="35145" rIns="70291" bIns="35145" anchor="ctr"/>
          <a:lstStyle/>
          <a:p>
            <a:pPr defTabSz="688975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5362" name="Picture 41" descr="флаг МЧС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7517"/>
            <a:ext cx="3551238" cy="251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Rectangle 40"/>
          <p:cNvSpPr>
            <a:spLocks noChangeArrowheads="1"/>
          </p:cNvSpPr>
          <p:nvPr/>
        </p:nvSpPr>
        <p:spPr bwMode="auto">
          <a:xfrm>
            <a:off x="9525" y="2610070"/>
            <a:ext cx="9144000" cy="1040473"/>
          </a:xfrm>
          <a:prstGeom prst="rect">
            <a:avLst/>
          </a:prstGeom>
          <a:noFill/>
          <a:ln>
            <a:noFill/>
          </a:ln>
        </p:spPr>
        <p:txBody>
          <a:bodyPr wrap="square" lIns="70285" tIns="35145" rIns="70285" bIns="35145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МОДЕЛЬ </a:t>
            </a:r>
          </a:p>
          <a:p>
            <a:pPr algn="ctr">
              <a:spcBef>
                <a:spcPct val="0"/>
              </a:spcBef>
            </a:pP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РАЗВИТИЯ ОБСТАНОВКИ В СООТВЕТСТВИИ </a:t>
            </a:r>
            <a:br>
              <a:rPr lang="ru-RU" altLang="ru-RU" sz="2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С ПРОГНОЗОМ НА ТЕРРИТОРИИ КРАСНОДАРСКОГО КРАЯ</a:t>
            </a:r>
          </a:p>
        </p:txBody>
      </p:sp>
      <p:pic>
        <p:nvPicPr>
          <p:cNvPr id="15364" name="Picture 5" descr="200px-Coat_of_Arms_of_Krasnodar_kra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96125" y="165102"/>
            <a:ext cx="1436688" cy="235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AutoShape 2" descr="https://krasnodar.ru/upload/iblock/8cd/8cdb2e2a337bb691ed8bf5a587603387.gif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15366" name="AutoShape 4" descr="https://krasnodar.ru/upload/iblock/8cd/8cdb2e2a337bb691ed8bf5a587603387.gif"/>
          <p:cNvSpPr>
            <a:spLocks noChangeAspect="1" noChangeArrowheads="1"/>
          </p:cNvSpPr>
          <p:nvPr/>
        </p:nvSpPr>
        <p:spPr bwMode="auto">
          <a:xfrm>
            <a:off x="307975" y="10584"/>
            <a:ext cx="3048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pic>
        <p:nvPicPr>
          <p:cNvPr id="15400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90" y="4221088"/>
            <a:ext cx="653263" cy="677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1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95490" y="4221088"/>
            <a:ext cx="435509" cy="677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2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01844" y="4221090"/>
            <a:ext cx="452701" cy="677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3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48776" y="4221088"/>
            <a:ext cx="460088" cy="67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4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86775" y="4221088"/>
            <a:ext cx="435509" cy="677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5" name="Picture 1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05035" y="4221090"/>
            <a:ext cx="435988" cy="677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6" name="Picture 1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330656" y="4221088"/>
            <a:ext cx="426482" cy="67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7" name="Picture 1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840515" y="4221088"/>
            <a:ext cx="441238" cy="677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8" name="Picture 1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494705" y="4221088"/>
            <a:ext cx="439452" cy="67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9" name="Picture 2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009256" y="4221090"/>
            <a:ext cx="426721" cy="663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0" name="Picture 21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395264" y="4221088"/>
            <a:ext cx="309178" cy="674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1" name="Picture 22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372111" y="4221088"/>
            <a:ext cx="434721" cy="67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2" name="Picture 23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951592" y="4221090"/>
            <a:ext cx="436196" cy="676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3" name="Picture 24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445075" y="4221090"/>
            <a:ext cx="430224" cy="67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4" name="Picture 25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5913846" y="4221090"/>
            <a:ext cx="433873" cy="67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5" name="Picture 2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719457" y="4962452"/>
            <a:ext cx="428748" cy="60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6" name="Picture 3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276489" y="4962454"/>
            <a:ext cx="434384" cy="61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7" name="Picture 4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1808747" y="4962454"/>
            <a:ext cx="463841" cy="64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8" name="Picture 5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2346111" y="4962454"/>
            <a:ext cx="464978" cy="641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9" name="Picture 6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2865464" y="4962454"/>
            <a:ext cx="460485" cy="649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0" name="Picture 7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3376972" y="4962452"/>
            <a:ext cx="455880" cy="64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1" name="Picture 8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3886146" y="4962982"/>
            <a:ext cx="430841" cy="64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2" name="Picture 9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4368809" y="4963501"/>
            <a:ext cx="444814" cy="648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3" name="Picture 10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4864818" y="4961930"/>
            <a:ext cx="452588" cy="655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4" name="Picture 11"/>
          <p:cNvPicPr>
            <a:picLocks noChangeAspect="1"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5366174" y="4961930"/>
            <a:ext cx="455015" cy="64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5" name="Picture 12"/>
          <p:cNvPicPr>
            <a:picLocks noChangeAspect="1"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5878146" y="4961932"/>
            <a:ext cx="452830" cy="640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6" name="Picture 13"/>
          <p:cNvPicPr>
            <a:picLocks noChangeAspect="1" noChangeArrowheads="1"/>
          </p:cNvPicPr>
          <p:nvPr/>
        </p:nvPicPr>
        <p:blipFill>
          <a:blip r:embed="rId31"/>
          <a:srcRect/>
          <a:stretch>
            <a:fillRect/>
          </a:stretch>
        </p:blipFill>
        <p:spPr bwMode="auto">
          <a:xfrm>
            <a:off x="6398019" y="4961930"/>
            <a:ext cx="451576" cy="64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7" name="Picture 14"/>
          <p:cNvPicPr>
            <a:picLocks noChangeAspect="1" noChangeArrowheads="1"/>
          </p:cNvPicPr>
          <p:nvPr/>
        </p:nvPicPr>
        <p:blipFill>
          <a:blip r:embed="rId32"/>
          <a:srcRect/>
          <a:stretch>
            <a:fillRect/>
          </a:stretch>
        </p:blipFill>
        <p:spPr bwMode="auto">
          <a:xfrm>
            <a:off x="6940867" y="4978372"/>
            <a:ext cx="457645" cy="6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8" name="Picture 15"/>
          <p:cNvPicPr>
            <a:picLocks noChangeAspect="1" noChangeArrowheads="1"/>
          </p:cNvPicPr>
          <p:nvPr/>
        </p:nvPicPr>
        <p:blipFill>
          <a:blip r:embed="rId33"/>
          <a:srcRect/>
          <a:stretch>
            <a:fillRect/>
          </a:stretch>
        </p:blipFill>
        <p:spPr bwMode="auto">
          <a:xfrm>
            <a:off x="7438129" y="4961932"/>
            <a:ext cx="505992" cy="655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9" name="Picture 16"/>
          <p:cNvPicPr>
            <a:picLocks noChangeAspect="1" noChangeArrowheads="1"/>
          </p:cNvPicPr>
          <p:nvPr/>
        </p:nvPicPr>
        <p:blipFill>
          <a:blip r:embed="rId34"/>
          <a:srcRect/>
          <a:stretch>
            <a:fillRect/>
          </a:stretch>
        </p:blipFill>
        <p:spPr bwMode="auto">
          <a:xfrm>
            <a:off x="7981808" y="4961932"/>
            <a:ext cx="454167" cy="642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70" name="Группа 24"/>
          <p:cNvGrpSpPr>
            <a:grpSpLocks/>
          </p:cNvGrpSpPr>
          <p:nvPr/>
        </p:nvGrpSpPr>
        <p:grpSpPr bwMode="auto">
          <a:xfrm>
            <a:off x="1043252" y="5624333"/>
            <a:ext cx="7054093" cy="656272"/>
            <a:chOff x="1046522" y="4563707"/>
            <a:chExt cx="7084748" cy="528323"/>
          </a:xfrm>
        </p:grpSpPr>
        <p:pic>
          <p:nvPicPr>
            <p:cNvPr id="15371" name="Picture 17"/>
            <p:cNvPicPr>
              <a:picLocks noChangeAspect="1" noChangeArrowheads="1"/>
            </p:cNvPicPr>
            <p:nvPr/>
          </p:nvPicPr>
          <p:blipFill>
            <a:blip r:embed="rId35"/>
            <a:srcRect/>
            <a:stretch>
              <a:fillRect/>
            </a:stretch>
          </p:blipFill>
          <p:spPr bwMode="auto">
            <a:xfrm>
              <a:off x="1046522" y="4566478"/>
              <a:ext cx="414167" cy="489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2" name="Picture 18"/>
            <p:cNvPicPr>
              <a:picLocks noChangeAspect="1" noChangeArrowheads="1"/>
            </p:cNvPicPr>
            <p:nvPr/>
          </p:nvPicPr>
          <p:blipFill>
            <a:blip r:embed="rId36"/>
            <a:srcRect/>
            <a:stretch>
              <a:fillRect/>
            </a:stretch>
          </p:blipFill>
          <p:spPr bwMode="auto">
            <a:xfrm>
              <a:off x="1544737" y="4566477"/>
              <a:ext cx="429515" cy="523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3" name="Picture 20"/>
            <p:cNvPicPr>
              <a:picLocks noChangeAspect="1" noChangeArrowheads="1"/>
            </p:cNvPicPr>
            <p:nvPr/>
          </p:nvPicPr>
          <p:blipFill>
            <a:blip r:embed="rId37"/>
            <a:srcRect/>
            <a:stretch>
              <a:fillRect/>
            </a:stretch>
          </p:blipFill>
          <p:spPr bwMode="auto">
            <a:xfrm>
              <a:off x="2590840" y="4566477"/>
              <a:ext cx="432623" cy="523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4" name="Picture 21"/>
            <p:cNvPicPr>
              <a:picLocks noChangeAspect="1" noChangeArrowheads="1"/>
            </p:cNvPicPr>
            <p:nvPr/>
          </p:nvPicPr>
          <p:blipFill>
            <a:blip r:embed="rId38"/>
            <a:srcRect/>
            <a:stretch>
              <a:fillRect/>
            </a:stretch>
          </p:blipFill>
          <p:spPr bwMode="auto">
            <a:xfrm>
              <a:off x="3104605" y="4566478"/>
              <a:ext cx="460639" cy="510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5" name="Picture 19"/>
            <p:cNvPicPr>
              <a:picLocks noChangeAspect="1" noChangeArrowheads="1"/>
            </p:cNvPicPr>
            <p:nvPr/>
          </p:nvPicPr>
          <p:blipFill>
            <a:blip r:embed="rId39"/>
            <a:srcRect/>
            <a:stretch>
              <a:fillRect/>
            </a:stretch>
          </p:blipFill>
          <p:spPr bwMode="auto">
            <a:xfrm>
              <a:off x="2070665" y="4566478"/>
              <a:ext cx="436764" cy="5109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6" name="Picture 22"/>
            <p:cNvPicPr>
              <a:picLocks noChangeAspect="1" noChangeArrowheads="1"/>
            </p:cNvPicPr>
            <p:nvPr/>
          </p:nvPicPr>
          <p:blipFill>
            <a:blip r:embed="rId40"/>
            <a:srcRect/>
            <a:stretch>
              <a:fillRect/>
            </a:stretch>
          </p:blipFill>
          <p:spPr bwMode="auto">
            <a:xfrm>
              <a:off x="3616314" y="4569204"/>
              <a:ext cx="438786" cy="505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7" name="Picture 23"/>
            <p:cNvPicPr>
              <a:picLocks noChangeAspect="1" noChangeArrowheads="1"/>
            </p:cNvPicPr>
            <p:nvPr/>
          </p:nvPicPr>
          <p:blipFill>
            <a:blip r:embed="rId41"/>
            <a:srcRect/>
            <a:stretch>
              <a:fillRect/>
            </a:stretch>
          </p:blipFill>
          <p:spPr bwMode="auto">
            <a:xfrm>
              <a:off x="4116927" y="4570052"/>
              <a:ext cx="445501" cy="519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8" name="Picture 24"/>
            <p:cNvPicPr>
              <a:picLocks noChangeAspect="1" noChangeArrowheads="1"/>
            </p:cNvPicPr>
            <p:nvPr/>
          </p:nvPicPr>
          <p:blipFill>
            <a:blip r:embed="rId42"/>
            <a:srcRect/>
            <a:stretch>
              <a:fillRect/>
            </a:stretch>
          </p:blipFill>
          <p:spPr bwMode="auto">
            <a:xfrm>
              <a:off x="4616573" y="4570052"/>
              <a:ext cx="430792" cy="506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9" name="Picture 25"/>
            <p:cNvPicPr>
              <a:picLocks noChangeAspect="1" noChangeArrowheads="1"/>
            </p:cNvPicPr>
            <p:nvPr/>
          </p:nvPicPr>
          <p:blipFill>
            <a:blip r:embed="rId43"/>
            <a:srcRect/>
            <a:stretch>
              <a:fillRect/>
            </a:stretch>
          </p:blipFill>
          <p:spPr bwMode="auto">
            <a:xfrm>
              <a:off x="5106021" y="4568475"/>
              <a:ext cx="430639" cy="508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0" name="Picture 26"/>
            <p:cNvPicPr>
              <a:picLocks noChangeAspect="1" noChangeArrowheads="1"/>
            </p:cNvPicPr>
            <p:nvPr/>
          </p:nvPicPr>
          <p:blipFill>
            <a:blip r:embed="rId44"/>
            <a:srcRect/>
            <a:stretch>
              <a:fillRect/>
            </a:stretch>
          </p:blipFill>
          <p:spPr bwMode="auto">
            <a:xfrm>
              <a:off x="5601342" y="4566584"/>
              <a:ext cx="448474" cy="523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1" name="Picture 27"/>
            <p:cNvPicPr>
              <a:picLocks noChangeAspect="1" noChangeArrowheads="1"/>
            </p:cNvPicPr>
            <p:nvPr/>
          </p:nvPicPr>
          <p:blipFill>
            <a:blip r:embed="rId45"/>
            <a:srcRect/>
            <a:stretch>
              <a:fillRect/>
            </a:stretch>
          </p:blipFill>
          <p:spPr bwMode="auto">
            <a:xfrm>
              <a:off x="6105726" y="4566285"/>
              <a:ext cx="448131" cy="522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2" name="Picture 28"/>
            <p:cNvPicPr>
              <a:picLocks noChangeAspect="1" noChangeArrowheads="1"/>
            </p:cNvPicPr>
            <p:nvPr/>
          </p:nvPicPr>
          <p:blipFill>
            <a:blip r:embed="rId46"/>
            <a:srcRect/>
            <a:stretch>
              <a:fillRect/>
            </a:stretch>
          </p:blipFill>
          <p:spPr bwMode="auto">
            <a:xfrm>
              <a:off x="6627531" y="4568475"/>
              <a:ext cx="449929" cy="523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3" name="Picture 29"/>
            <p:cNvPicPr>
              <a:picLocks noChangeAspect="1" noChangeArrowheads="1"/>
            </p:cNvPicPr>
            <p:nvPr/>
          </p:nvPicPr>
          <p:blipFill>
            <a:blip r:embed="rId47"/>
            <a:srcRect/>
            <a:stretch>
              <a:fillRect/>
            </a:stretch>
          </p:blipFill>
          <p:spPr bwMode="auto">
            <a:xfrm>
              <a:off x="7153035" y="4563707"/>
              <a:ext cx="450938" cy="526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4" name="Picture 30"/>
            <p:cNvPicPr>
              <a:picLocks noChangeAspect="1" noChangeArrowheads="1"/>
            </p:cNvPicPr>
            <p:nvPr/>
          </p:nvPicPr>
          <p:blipFill>
            <a:blip r:embed="rId48"/>
            <a:srcRect/>
            <a:stretch>
              <a:fillRect/>
            </a:stretch>
          </p:blipFill>
          <p:spPr bwMode="auto">
            <a:xfrm>
              <a:off x="7681844" y="4565472"/>
              <a:ext cx="449426" cy="52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230559046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59250" y="536534"/>
            <a:ext cx="8687338" cy="63141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08627" y="3889332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59" y="3440559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" y="4839485"/>
            <a:ext cx="1967869" cy="201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" y="2654063"/>
            <a:ext cx="1966576" cy="2175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" y="634177"/>
            <a:ext cx="1967610" cy="20109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 </a:t>
            </a: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9312" y="4027281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63824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9237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50435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203859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2294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86587" y="4465868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82149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0668" y="4152818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91829" y="3254189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43680" y="4913738"/>
            <a:ext cx="1096917" cy="785758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35230" y="4064031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78705" y="121637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4" name="Rectangle 637"/>
          <p:cNvSpPr>
            <a:spLocks noChangeArrowheads="1"/>
          </p:cNvSpPr>
          <p:nvPr/>
        </p:nvSpPr>
        <p:spPr bwMode="auto">
          <a:xfrm rot="21334256">
            <a:off x="4992893" y="6054801"/>
            <a:ext cx="460358" cy="940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 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42259" y="4112990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88997" y="4354940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7" name="Rectangle 834"/>
          <p:cNvSpPr>
            <a:spLocks noChangeArrowheads="1"/>
          </p:cNvSpPr>
          <p:nvPr/>
        </p:nvSpPr>
        <p:spPr bwMode="auto">
          <a:xfrm>
            <a:off x="6798809" y="4237511"/>
            <a:ext cx="459545" cy="11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284463" y="4058372"/>
            <a:ext cx="28854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г. Анапа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90947" y="4936755"/>
            <a:ext cx="43601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Курганинскийё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61855" y="4505797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507" name="Rectangle 718"/>
          <p:cNvSpPr>
            <a:spLocks noChangeArrowheads="1"/>
          </p:cNvSpPr>
          <p:nvPr/>
        </p:nvSpPr>
        <p:spPr bwMode="auto">
          <a:xfrm>
            <a:off x="6768002" y="5153559"/>
            <a:ext cx="48410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Отрадненский</a:t>
            </a: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478997" y="549773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6" name="TextBox 225"/>
          <p:cNvSpPr txBox="1"/>
          <p:nvPr/>
        </p:nvSpPr>
        <p:spPr>
          <a:xfrm>
            <a:off x="10085" y="601997"/>
            <a:ext cx="195866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температуры</a:t>
            </a:r>
          </a:p>
        </p:txBody>
      </p:sp>
      <p:sp>
        <p:nvSpPr>
          <p:cNvPr id="244" name="TextBox 243"/>
          <p:cNvSpPr txBox="1"/>
          <p:nvPr/>
        </p:nvSpPr>
        <p:spPr>
          <a:xfrm>
            <a:off x="-13937" y="2669336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sp>
        <p:nvSpPr>
          <p:cNvPr id="321" name="TextBox 320"/>
          <p:cNvSpPr txBox="1"/>
          <p:nvPr/>
        </p:nvSpPr>
        <p:spPr>
          <a:xfrm>
            <a:off x="-7567" y="4810024"/>
            <a:ext cx="1982396" cy="25478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порывов ветра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394864" y="7318764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слабозакрепленных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57473" y="5481275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50863" y="5292651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27297" y="543909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82876" y="56247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42000" y="5479527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34922" y="5880511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90884" y="606524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66447" y="5920861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49692" y="63088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84150" y="6397736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75778" y="653975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3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887" y="4837587"/>
            <a:ext cx="209575" cy="2012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7887" y="637393"/>
            <a:ext cx="209575" cy="20166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1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887" y="2657278"/>
            <a:ext cx="209575" cy="21723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19" name="Прямоугольник 318"/>
          <p:cNvSpPr/>
          <p:nvPr/>
        </p:nvSpPr>
        <p:spPr>
          <a:xfrm>
            <a:off x="4310134" y="619895"/>
            <a:ext cx="4833896" cy="1338828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0215" algn="just"/>
            <a:r>
              <a:rPr lang="ru-RU" sz="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Краснодарскому краю: </a:t>
            </a:r>
            <a:r>
              <a:rPr lang="ru-RU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</a:t>
            </a:r>
            <a:r>
              <a:rPr lang="ru-RU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Без осадков. Ночью и утром в отдельных районах туман, гололедно-изморозевые отложения. Ветер восточной четверти   4-9 м/с, местами порывы 12-14 м/с. Температура воздуха ночью     -1…-6°; днем 3…8°, в южной половине края местами до 12°; в горах ночью    -5…-10°, днем 0…+5°.</a:t>
            </a:r>
            <a:endParaRPr lang="ru-RU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Черноморском побережье:</a:t>
            </a:r>
            <a:r>
              <a:rPr lang="ru-RU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Без осадков. Ветер восточной четверти 6-11 м/с, на участке Анапа-Геленджик порывы    15-20 м/с. Температура воздуха ночью 1…6°, днем 7…12°; по югу ночью 2…7°, днем 9…14°.</a:t>
            </a:r>
            <a:endParaRPr lang="ru-RU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г. Краснодару:</a:t>
            </a:r>
            <a:r>
              <a:rPr lang="ru-RU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Без осадков. Ветер восточной четверти 4-9  м/с. Температура воздуха ночью -1…-3°, днем 7…9°.</a:t>
            </a:r>
            <a:endParaRPr lang="ru-RU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46996" y="2246450"/>
            <a:ext cx="2388625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5060674" y="6062873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0BC959-224C-4B22-AE95-0BB93A9BC02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662" y="2458269"/>
            <a:ext cx="2597675" cy="127174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" y="591507"/>
            <a:ext cx="9140869" cy="627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1945" y="-10137"/>
            <a:ext cx="9164412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(с использованием информационных ресурсов </a:t>
            </a:r>
            <a:r>
              <a:rPr lang="en-US" sz="1200" dirty="0" err="1"/>
              <a:t>Ventusky</a:t>
            </a:r>
            <a:r>
              <a:rPr lang="ru-RU" sz="1200" dirty="0"/>
              <a:t>,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10.00 23.01.2023</a:t>
            </a:r>
          </a:p>
        </p:txBody>
      </p:sp>
      <p:grpSp>
        <p:nvGrpSpPr>
          <p:cNvPr id="67" name="Группа 66"/>
          <p:cNvGrpSpPr/>
          <p:nvPr/>
        </p:nvGrpSpPr>
        <p:grpSpPr>
          <a:xfrm>
            <a:off x="6924188" y="2788211"/>
            <a:ext cx="2217695" cy="1292594"/>
            <a:chOff x="6495267" y="5002833"/>
            <a:chExt cx="2557893" cy="1286155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495267" y="5316084"/>
              <a:ext cx="2557893" cy="97290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495268" y="5002833"/>
              <a:ext cx="2557093" cy="338071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3134" y="5288217"/>
            <a:ext cx="2538389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МО г. Новороссийск</a:t>
            </a:r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6121" y="5162306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3" r="7945"/>
          <a:stretch/>
        </p:blipFill>
        <p:spPr bwMode="auto">
          <a:xfrm>
            <a:off x="8943270" y="1027041"/>
            <a:ext cx="200757" cy="17611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6238875" y="657711"/>
            <a:ext cx="2905125" cy="369330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900" dirty="0"/>
              <a:t>Прогноз порывов ветра, м/с</a:t>
            </a:r>
          </a:p>
          <a:p>
            <a:r>
              <a:rPr lang="ru-RU" sz="900" dirty="0"/>
              <a:t>на 18.00 23.01.2023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2028F72F-7389-4C7C-8D31-F940B782B091}"/>
              </a:ext>
            </a:extLst>
          </p:cNvPr>
          <p:cNvGrpSpPr/>
          <p:nvPr/>
        </p:nvGrpSpPr>
        <p:grpSpPr>
          <a:xfrm>
            <a:off x="433131" y="3405987"/>
            <a:ext cx="1361163" cy="687898"/>
            <a:chOff x="321586" y="3388397"/>
            <a:chExt cx="1361163" cy="687898"/>
          </a:xfrm>
        </p:grpSpPr>
        <p:sp>
          <p:nvSpPr>
            <p:cNvPr id="136" name="Text Box 182">
              <a:extLst>
                <a:ext uri="{FF2B5EF4-FFF2-40B4-BE49-F238E27FC236}">
                  <a16:creationId xmlns:a16="http://schemas.microsoft.com/office/drawing/2014/main" id="{4AEBAECF-8791-4A8A-B98C-5DAB5985F8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8291" y="3388397"/>
              <a:ext cx="1134457" cy="173598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Темрюкский район</a:t>
              </a:r>
            </a:p>
          </p:txBody>
        </p:sp>
        <p:sp>
          <p:nvSpPr>
            <p:cNvPr id="137" name="Прямоугольник 136">
              <a:extLst>
                <a:ext uri="{FF2B5EF4-FFF2-40B4-BE49-F238E27FC236}">
                  <a16:creationId xmlns:a16="http://schemas.microsoft.com/office/drawing/2014/main" id="{7B8ECAA7-B883-438C-B106-0AB5C2CCE98A}"/>
                </a:ext>
              </a:extLst>
            </p:cNvPr>
            <p:cNvSpPr/>
            <p:nvPr/>
          </p:nvSpPr>
          <p:spPr bwMode="auto">
            <a:xfrm>
              <a:off x="934979" y="3735012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8" name="Прямоугольник 137">
              <a:extLst>
                <a:ext uri="{FF2B5EF4-FFF2-40B4-BE49-F238E27FC236}">
                  <a16:creationId xmlns:a16="http://schemas.microsoft.com/office/drawing/2014/main" id="{9620A097-B645-4AC7-B020-BFC412614F32}"/>
                </a:ext>
              </a:extLst>
            </p:cNvPr>
            <p:cNvSpPr/>
            <p:nvPr/>
          </p:nvSpPr>
          <p:spPr>
            <a:xfrm>
              <a:off x="934979" y="3907631"/>
              <a:ext cx="747770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40" name="Группа 139">
              <a:extLst>
                <a:ext uri="{FF2B5EF4-FFF2-40B4-BE49-F238E27FC236}">
                  <a16:creationId xmlns:a16="http://schemas.microsoft.com/office/drawing/2014/main" id="{2870EE4B-E11A-446D-AB2E-44CF03964527}"/>
                </a:ext>
              </a:extLst>
            </p:cNvPr>
            <p:cNvGrpSpPr/>
            <p:nvPr/>
          </p:nvGrpSpPr>
          <p:grpSpPr>
            <a:xfrm>
              <a:off x="321586" y="3562528"/>
              <a:ext cx="1361163" cy="172484"/>
              <a:chOff x="519470" y="3609298"/>
              <a:chExt cx="1361163" cy="172484"/>
            </a:xfrm>
          </p:grpSpPr>
          <p:sp>
            <p:nvSpPr>
              <p:cNvPr id="141" name="Прямоугольник 140">
                <a:extLst>
                  <a:ext uri="{FF2B5EF4-FFF2-40B4-BE49-F238E27FC236}">
                    <a16:creationId xmlns:a16="http://schemas.microsoft.com/office/drawing/2014/main" id="{751AB546-FC1B-4E8C-B917-F2D7678B646B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2" name="Прямоугольник 141">
                <a:extLst>
                  <a:ext uri="{FF2B5EF4-FFF2-40B4-BE49-F238E27FC236}">
                    <a16:creationId xmlns:a16="http://schemas.microsoft.com/office/drawing/2014/main" id="{E58DCF01-8CA9-40E0-B795-352D2312B9DD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145" name="Прямоугольник 144">
                <a:extLst>
                  <a:ext uri="{FF2B5EF4-FFF2-40B4-BE49-F238E27FC236}">
                    <a16:creationId xmlns:a16="http://schemas.microsoft.com/office/drawing/2014/main" id="{5BF94094-76DC-46CA-962F-89D0092DD625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6" name="Прямоугольник 145">
                <a:extLst>
                  <a:ext uri="{FF2B5EF4-FFF2-40B4-BE49-F238E27FC236}">
                    <a16:creationId xmlns:a16="http://schemas.microsoft.com/office/drawing/2014/main" id="{60738A86-852B-4373-923C-E84D47C98F9B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317209" y="4180447"/>
            <a:ext cx="1364409" cy="651211"/>
            <a:chOff x="1314080" y="4123065"/>
            <a:chExt cx="1364409" cy="651211"/>
          </a:xfrm>
        </p:grpSpPr>
        <p:sp>
          <p:nvSpPr>
            <p:cNvPr id="158" name="Прямоугольник 157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2" name="Прямоугольник 161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12385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163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164" name="Группа 163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65" name="Прямоугольник 164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9" name="Прямоугольник 198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07" name="Группа 206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772159" y="5015581"/>
            <a:ext cx="1408394" cy="668148"/>
            <a:chOff x="2797179" y="4974993"/>
            <a:chExt cx="1408394" cy="668148"/>
          </a:xfrm>
        </p:grpSpPr>
        <p:sp>
          <p:nvSpPr>
            <p:cNvPr id="209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10" name="Прямоугольник 209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12" name="Группа 211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13" name="Прямоугольник 212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25" name="Группа 224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548238" y="5683730"/>
            <a:ext cx="1366812" cy="631688"/>
            <a:chOff x="3572000" y="5650107"/>
            <a:chExt cx="1366812" cy="631688"/>
          </a:xfrm>
        </p:grpSpPr>
        <p:sp>
          <p:nvSpPr>
            <p:cNvPr id="229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8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Прямоугольник 230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3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50" name="Группа 249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615615" y="4787016"/>
            <a:ext cx="1367513" cy="658787"/>
            <a:chOff x="4453495" y="5038881"/>
            <a:chExt cx="1367513" cy="658787"/>
          </a:xfrm>
        </p:grpSpPr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3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5534" y="5038881"/>
              <a:ext cx="1105474" cy="168326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54" name="Группа 253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8" name="Прямоугольник 257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59" name="Группа 258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719547" y="3774959"/>
            <a:ext cx="1361163" cy="655852"/>
            <a:chOff x="2664817" y="3889351"/>
            <a:chExt cx="1361163" cy="655852"/>
          </a:xfrm>
        </p:grpSpPr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1490" y="3889351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1" name="Прямоугольник 260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2" name="Прямоугольник 261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63" name="Группа 262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4817" y="4040742"/>
              <a:ext cx="1361163" cy="172484"/>
              <a:chOff x="519470" y="3609298"/>
              <a:chExt cx="1361163" cy="172484"/>
            </a:xfrm>
          </p:grpSpPr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267" name="Прямоугольник 266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8" name="Прямоугольник 267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69" name="Группа 268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221193" y="2948292"/>
            <a:ext cx="1378053" cy="677236"/>
            <a:chOff x="3157237" y="2962346"/>
            <a:chExt cx="1378053" cy="677236"/>
          </a:xfrm>
        </p:grpSpPr>
        <p:sp>
          <p:nvSpPr>
            <p:cNvPr id="270" name="Прямоугольник 269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936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1" name="Прямоугольник 270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763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2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9978" y="2962346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73" name="Группа 272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7237" y="3127399"/>
              <a:ext cx="1361163" cy="172484"/>
              <a:chOff x="519470" y="3609298"/>
              <a:chExt cx="1361163" cy="172484"/>
            </a:xfrm>
          </p:grpSpPr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5" name="Прямоугольник 274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76" name="Прямоугольник 275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7" name="Прямоугольник 276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258466" y="2525848"/>
            <a:ext cx="1556090" cy="676858"/>
            <a:chOff x="1369062" y="2576777"/>
            <a:chExt cx="1556090" cy="676858"/>
          </a:xfrm>
        </p:grpSpPr>
        <p:sp>
          <p:nvSpPr>
            <p:cNvPr id="279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7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80" name="Прямоугольник 279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10658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1" name="Прямоугольник 280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91744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2" name="Группа 281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4" name="Прямоугольник 283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85" name="Прямоугольник 284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6" name="Прямоугольник 285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87" name="Группа 286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2986696" y="1953897"/>
            <a:ext cx="1369868" cy="661929"/>
            <a:chOff x="2815304" y="2038741"/>
            <a:chExt cx="1369868" cy="661929"/>
          </a:xfrm>
        </p:grpSpPr>
        <p:sp>
          <p:nvSpPr>
            <p:cNvPr id="288" name="Прямоугольник 287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2546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89" name="Прямоугольник 288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32546" y="2532006"/>
              <a:ext cx="744922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0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5067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91" name="Группа 290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484"/>
              <a:chOff x="519470" y="3609298"/>
              <a:chExt cx="1361163" cy="172484"/>
            </a:xfrm>
          </p:grpSpPr>
          <p:sp>
            <p:nvSpPr>
              <p:cNvPr id="292" name="Прямоугольник 291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3" name="Прямоугольник 292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94" name="Прямоугольник 293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5" name="Прямоугольник 294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96" name="Группа 295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756350" y="1439384"/>
            <a:ext cx="1368470" cy="669858"/>
            <a:chOff x="1795121" y="1406983"/>
            <a:chExt cx="1368470" cy="669858"/>
          </a:xfrm>
        </p:grpSpPr>
        <p:sp>
          <p:nvSpPr>
            <p:cNvPr id="297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957" y="1406983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98" name="Прямоугольник 297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9" name="Прямоугольник 298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300" name="Группа 299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795121" y="1566669"/>
              <a:ext cx="1361163" cy="172484"/>
              <a:chOff x="519470" y="3609298"/>
              <a:chExt cx="1361163" cy="172484"/>
            </a:xfrm>
          </p:grpSpPr>
          <p:sp>
            <p:nvSpPr>
              <p:cNvPr id="301" name="Прямоугольник 300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2" name="Прямоугольник 301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303" name="Прямоугольник 302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509" y="1033657"/>
            <a:ext cx="2684432" cy="1754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AA13B8-D0B2-4F84-A28C-F420E96B48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" y="5518529"/>
            <a:ext cx="2595713" cy="135726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703"/>
            <a:ext cx="9144000" cy="6371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2707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983557" y="3309539"/>
            <a:ext cx="1049080" cy="275078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5492166" y="3227445"/>
            <a:ext cx="507952" cy="14188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Сочи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5152845" y="2879233"/>
            <a:ext cx="678643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Краснодар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239218" y="2227202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88" y="4164506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7431695" y="649130"/>
            <a:ext cx="170391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высокого 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18" name="Полилиния 27">
            <a:extLst>
              <a:ext uri="{FF2B5EF4-FFF2-40B4-BE49-F238E27FC236}">
                <a16:creationId xmlns:a16="http://schemas.microsoft.com/office/drawing/2014/main" id="{4647B6AA-D3E6-4B2E-B7B4-7EA8F8C2ED7A}"/>
              </a:ext>
            </a:extLst>
          </p:cNvPr>
          <p:cNvSpPr/>
          <p:nvPr/>
        </p:nvSpPr>
        <p:spPr>
          <a:xfrm rot="896540">
            <a:off x="6576276" y="742346"/>
            <a:ext cx="342735" cy="58912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7B283E24-F217-4165-8C25-67879488AEC5}"/>
              </a:ext>
            </a:extLst>
          </p:cNvPr>
          <p:cNvSpPr/>
          <p:nvPr/>
        </p:nvSpPr>
        <p:spPr>
          <a:xfrm rot="14202773" flipH="1">
            <a:off x="532985" y="3152515"/>
            <a:ext cx="334606" cy="58912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B0F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олилиния 27">
            <a:extLst>
              <a:ext uri="{FF2B5EF4-FFF2-40B4-BE49-F238E27FC236}">
                <a16:creationId xmlns:a16="http://schemas.microsoft.com/office/drawing/2014/main" id="{90A19C03-E362-460C-8788-773E8FB9C3E3}"/>
              </a:ext>
            </a:extLst>
          </p:cNvPr>
          <p:cNvSpPr/>
          <p:nvPr/>
        </p:nvSpPr>
        <p:spPr>
          <a:xfrm rot="20246919" flipH="1">
            <a:off x="1736351" y="4100773"/>
            <a:ext cx="334606" cy="58912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B0F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олилиния 27">
            <a:extLst>
              <a:ext uri="{FF2B5EF4-FFF2-40B4-BE49-F238E27FC236}">
                <a16:creationId xmlns:a16="http://schemas.microsoft.com/office/drawing/2014/main" id="{63D08273-F99B-4964-BD4A-4735E4037BD8}"/>
              </a:ext>
            </a:extLst>
          </p:cNvPr>
          <p:cNvSpPr/>
          <p:nvPr/>
        </p:nvSpPr>
        <p:spPr>
          <a:xfrm rot="18637020">
            <a:off x="7956613" y="1610796"/>
            <a:ext cx="342735" cy="58912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0C204DD2-BC0A-46D2-9333-CCD83DFD2496}"/>
              </a:ext>
            </a:extLst>
          </p:cNvPr>
          <p:cNvSpPr/>
          <p:nvPr/>
        </p:nvSpPr>
        <p:spPr>
          <a:xfrm rot="3513955" flipH="1">
            <a:off x="533513" y="4948753"/>
            <a:ext cx="334606" cy="58912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B0F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262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ПРОВЕДЕНИЕ РАСЧЕТОВ ДЛЯ ОРГАНИЗАЦИИ НОРМАЛЬНЫХ УСЛОВИЙ </a:t>
            </a:r>
          </a:p>
          <a:p>
            <a:r>
              <a:rPr lang="ru-RU" dirty="0"/>
              <a:t>ЖИЗНЕДЕЯТЕЛЬНОСТИ НАСЕЛЕНИЯ</a:t>
            </a:r>
          </a:p>
          <a:p>
            <a:r>
              <a:rPr lang="ru-RU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водообеспечения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человека в сутки при малой физической активности (с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энергозатратами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5,0-105 Дж/ч (120 ккал/ч)) для различных видов водопотребления и режимов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водообеспечения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565707</TotalTime>
  <Words>1003</Words>
  <Application>Microsoft Office PowerPoint</Application>
  <PresentationFormat>Экран (4:3)</PresentationFormat>
  <Paragraphs>213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27930</cp:revision>
  <cp:lastPrinted>2023-01-12T20:37:37Z</cp:lastPrinted>
  <dcterms:created xsi:type="dcterms:W3CDTF">2014-09-08T13:21:12Z</dcterms:created>
  <dcterms:modified xsi:type="dcterms:W3CDTF">2023-01-22T12:41:42Z</dcterms:modified>
</cp:coreProperties>
</file>